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omments/comment1.xml" ContentType="application/vnd.openxmlformats-officedocument.presentationml.comments+xml"/>
  <Override PartName="/ppt/tags/tag1.xml" ContentType="application/vnd.openxmlformats-officedocument.presentationml.tags+xml"/>
  <Override PartName="/ppt/comments/comment2.xml" ContentType="application/vnd.openxmlformats-officedocument.presentationml.comments+xml"/>
  <Override PartName="/ppt/tags/tag2.xml" ContentType="application/vnd.openxmlformats-officedocument.presentationml.tags+xml"/>
  <Override PartName="/ppt/comments/comment3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9"/>
  </p:notesMasterIdLst>
  <p:handoutMasterIdLst>
    <p:handoutMasterId r:id="rId10"/>
  </p:handoutMasterIdLst>
  <p:sldIdLst>
    <p:sldId id="613" r:id="rId3"/>
    <p:sldId id="600" r:id="rId4"/>
    <p:sldId id="610" r:id="rId5"/>
    <p:sldId id="615" r:id="rId6"/>
    <p:sldId id="611" r:id="rId7"/>
    <p:sldId id="614" r:id="rId8"/>
  </p:sldIdLst>
  <p:sldSz cx="9144000" cy="6858000" type="screen4x3"/>
  <p:notesSz cx="7315200" cy="96012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ie-Eve Thibault" initials="MT" lastIdx="3" clrIdx="0"/>
  <p:cmAuthor id="1" name="Steve Girard (CIUSSSE-CHUS)" initials="SG(" lastIdx="4" clrIdx="1">
    <p:extLst>
      <p:ext uri="{19B8F6BF-5375-455C-9EA6-DF929625EA0E}">
        <p15:presenceInfo xmlns:p15="http://schemas.microsoft.com/office/powerpoint/2012/main" userId="S-1-5-21-4228237797-423244912-1475512130-2227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5EAA12"/>
    <a:srgbClr val="00CC00"/>
    <a:srgbClr val="99FF66"/>
    <a:srgbClr val="99FF33"/>
    <a:srgbClr val="003399"/>
    <a:srgbClr val="000099"/>
    <a:srgbClr val="0033CC"/>
    <a:srgbClr val="CCDAEC"/>
    <a:srgbClr val="002C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487" autoAdjust="0"/>
    <p:restoredTop sz="94629" autoAdjust="0"/>
  </p:normalViewPr>
  <p:slideViewPr>
    <p:cSldViewPr>
      <p:cViewPr varScale="1">
        <p:scale>
          <a:sx n="111" d="100"/>
          <a:sy n="111" d="100"/>
        </p:scale>
        <p:origin x="30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5-22T14:25:45.858" idx="1">
    <p:pos x="4499" y="451"/>
    <p:text>SVP mettre un lien sur l'IT en question.</p:text>
    <p:extLst mod="1">
      <p:ext uri="{C676402C-5697-4E1C-873F-D02D1690AC5C}">
        <p15:threadingInfo xmlns:p15="http://schemas.microsoft.com/office/powerpoint/2012/main" timeZoneBias="24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5-22T14:28:43.216" idx="2">
    <p:pos x="3951" y="3456"/>
    <p:text>SVP mettre un lien sur le registre en question.</p:text>
    <p:extLst mod="1">
      <p:ext uri="{C676402C-5697-4E1C-873F-D02D1690AC5C}">
        <p15:threadingInfo xmlns:p15="http://schemas.microsoft.com/office/powerpoint/2012/main" timeZoneBias="24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5-22T15:21:10.632" idx="4">
    <p:pos x="3114" y="3266"/>
    <p:text>SVP mettre un lien vers l'IT en question</p:text>
    <p:extLst>
      <p:ext uri="{C676402C-5697-4E1C-873F-D02D1690AC5C}">
        <p15:threadingInfo xmlns:p15="http://schemas.microsoft.com/office/powerpoint/2012/main" timeZoneBias="24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583" cy="480388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/>
            </a:lvl1pPr>
          </a:lstStyle>
          <a:p>
            <a:endParaRPr lang="fr-C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142962" y="0"/>
            <a:ext cx="3170583" cy="480388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r">
              <a:defRPr sz="1200"/>
            </a:lvl1pPr>
          </a:lstStyle>
          <a:p>
            <a:fld id="{B740A910-9E5C-48E5-BB7F-A897477A0069}" type="datetimeFigureOut">
              <a:rPr lang="fr-CA" smtClean="0"/>
              <a:t>2025-05-22</a:t>
            </a:fld>
            <a:endParaRPr lang="fr-CA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119173"/>
            <a:ext cx="3170583" cy="480388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/>
            </a:lvl1pPr>
          </a:lstStyle>
          <a:p>
            <a:endParaRPr lang="fr-CA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142962" y="9119173"/>
            <a:ext cx="3170583" cy="480388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r">
              <a:defRPr sz="1200"/>
            </a:lvl1pPr>
          </a:lstStyle>
          <a:p>
            <a:fld id="{11F96945-0085-447D-9F4D-0A7B8CD102AA}" type="slidenum">
              <a:rPr lang="fr-CA" smtClean="0"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9200129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583" cy="480388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142962" y="0"/>
            <a:ext cx="3170583" cy="480388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F222721A-CDD6-41E8-8060-291AD12FF11F}" type="datetimeFigureOut">
              <a:rPr lang="fr-CA"/>
              <a:pPr>
                <a:defRPr/>
              </a:pPr>
              <a:t>2025-05-22</a:t>
            </a:fld>
            <a:endParaRPr lang="fr-C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pPr lvl="0"/>
            <a:endParaRPr lang="fr-CA" noProof="0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32183" y="4561226"/>
            <a:ext cx="5850835" cy="4320213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fr-FR" noProof="0"/>
              <a:t>Modifiez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fr-CA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119173"/>
            <a:ext cx="3170583" cy="480388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142962" y="9119173"/>
            <a:ext cx="3170583" cy="480388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387D9473-DE28-4C09-90C5-544670D64E4B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6025733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5311A0-F97F-49B5-BD8F-40197CFE36EA}" type="datetimeFigureOut">
              <a:rPr lang="fr-CA"/>
              <a:pPr>
                <a:defRPr/>
              </a:pPr>
              <a:t>2025-05-22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417B3-6320-410F-AE73-B172C2446681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620786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du contenu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80" t="77792" r="16382"/>
          <a:stretch/>
        </p:blipFill>
        <p:spPr>
          <a:xfrm>
            <a:off x="35496" y="5228541"/>
            <a:ext cx="1445623" cy="1005114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45" b="17492"/>
          <a:stretch/>
        </p:blipFill>
        <p:spPr>
          <a:xfrm>
            <a:off x="35496" y="6275766"/>
            <a:ext cx="2232248" cy="591136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1124744"/>
            <a:ext cx="1043296" cy="40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009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D158B6-C84B-485E-A713-1BA590DED47B}" type="datetimeFigureOut">
              <a:rPr lang="fr-CA"/>
              <a:pPr>
                <a:defRPr/>
              </a:pPr>
              <a:t>2025-05-22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6524A1-3C79-492E-AB3C-25390C28298F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183754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3BE90-14B8-4114-8E4C-6E3354631172}" type="datetimeFigureOut">
              <a:rPr lang="fr-CA"/>
              <a:pPr>
                <a:defRPr/>
              </a:pPr>
              <a:t>2025-05-22</a:t>
            </a:fld>
            <a:endParaRPr lang="fr-CA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8A7EF9-27C5-499A-A1E1-64F867052D05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309022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85DC1-F77D-46D0-9651-AE87E402FDD2}" type="datetimeFigureOut">
              <a:rPr lang="fr-CA"/>
              <a:pPr>
                <a:defRPr/>
              </a:pPr>
              <a:t>2025-05-22</a:t>
            </a:fld>
            <a:endParaRPr lang="fr-CA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D83BB-0615-441B-AF31-A25CB94C1CA4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545184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713FE-6CED-4D43-8AE3-4331FF0A3548}" type="datetimeFigureOut">
              <a:rPr lang="fr-CA"/>
              <a:pPr>
                <a:defRPr/>
              </a:pPr>
              <a:t>2025-05-22</a:t>
            </a:fld>
            <a:endParaRPr lang="fr-CA" dirty="0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6C7E48-82E6-440D-94B5-AD01BD47EDA4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250347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36AF82-E324-44A3-846A-49EA8BD11063}" type="datetimeFigureOut">
              <a:rPr lang="fr-CA"/>
              <a:pPr>
                <a:defRPr/>
              </a:pPr>
              <a:t>2025-05-22</a:t>
            </a:fld>
            <a:endParaRPr lang="fr-CA" dirty="0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D02E0D-5014-4D6A-B89F-88AEFC7809F3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833224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6332F-C44D-4081-A735-B4F75EDC3F91}" type="datetimeFigureOut">
              <a:rPr lang="fr-CA"/>
              <a:pPr>
                <a:defRPr/>
              </a:pPr>
              <a:t>2025-05-22</a:t>
            </a:fld>
            <a:endParaRPr lang="fr-CA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F6C04C-B99F-4A66-96DF-E4457C632EA1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706270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CA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A2BC53-EFBE-49C7-B9A4-5FC6F34C62D1}" type="datetimeFigureOut">
              <a:rPr lang="fr-CA"/>
              <a:pPr>
                <a:defRPr/>
              </a:pPr>
              <a:t>2025-05-22</a:t>
            </a:fld>
            <a:endParaRPr lang="fr-CA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702DA-8100-4318-B96D-38E37C2F2F49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362882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5220B8-E4E9-44AD-A219-F6DC76C73AFB}" type="datetimeFigureOut">
              <a:rPr lang="fr-CA"/>
              <a:pPr>
                <a:defRPr/>
              </a:pPr>
              <a:t>2025-05-22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CA1190-D1D9-4671-9D79-8EAD05556E7C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155715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45DE4-D875-4E6D-A3E6-F8935737EDE6}" type="datetimeFigureOut">
              <a:rPr lang="fr-CA"/>
              <a:pPr>
                <a:defRPr/>
              </a:pPr>
              <a:t>2025-05-22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CC1711-729B-45FB-9807-C442A79B64E0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9056197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7D9C6-F75A-4B2E-AB97-EBA5033907A0}" type="datetimeFigureOut">
              <a:rPr lang="fr-CA" smtClean="0"/>
              <a:t>2025-05-22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24459-486B-45B8-A339-2770A5E51537}" type="slidenum">
              <a:rPr lang="fr-CA" smtClean="0"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319165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7D9C6-F75A-4B2E-AB97-EBA5033907A0}" type="datetimeFigureOut">
              <a:rPr lang="fr-CA" smtClean="0"/>
              <a:t>2025-05-22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24459-486B-45B8-A339-2770A5E51537}" type="slidenum">
              <a:rPr lang="fr-CA" smtClean="0"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1525726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7D9C6-F75A-4B2E-AB97-EBA5033907A0}" type="datetimeFigureOut">
              <a:rPr lang="fr-CA" smtClean="0"/>
              <a:t>2025-05-22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24459-486B-45B8-A339-2770A5E51537}" type="slidenum">
              <a:rPr lang="fr-CA" smtClean="0"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619699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7D9C6-F75A-4B2E-AB97-EBA5033907A0}" type="datetimeFigureOut">
              <a:rPr lang="fr-CA" smtClean="0"/>
              <a:t>2025-05-22</a:t>
            </a:fld>
            <a:endParaRPr lang="fr-C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24459-486B-45B8-A339-2770A5E51537}" type="slidenum">
              <a:rPr lang="fr-CA" smtClean="0"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704953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7D9C6-F75A-4B2E-AB97-EBA5033907A0}" type="datetimeFigureOut">
              <a:rPr lang="fr-CA" smtClean="0"/>
              <a:t>2025-05-22</a:t>
            </a:fld>
            <a:endParaRPr lang="fr-CA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24459-486B-45B8-A339-2770A5E51537}" type="slidenum">
              <a:rPr lang="fr-CA" smtClean="0"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7198647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7D9C6-F75A-4B2E-AB97-EBA5033907A0}" type="datetimeFigureOut">
              <a:rPr lang="fr-CA" smtClean="0"/>
              <a:t>2025-05-22</a:t>
            </a:fld>
            <a:endParaRPr lang="fr-CA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24459-486B-45B8-A339-2770A5E51537}" type="slidenum">
              <a:rPr lang="fr-CA" smtClean="0"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0129216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7D9C6-F75A-4B2E-AB97-EBA5033907A0}" type="datetimeFigureOut">
              <a:rPr lang="fr-CA" smtClean="0"/>
              <a:t>2025-05-22</a:t>
            </a:fld>
            <a:endParaRPr lang="fr-CA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24459-486B-45B8-A339-2770A5E51537}" type="slidenum">
              <a:rPr lang="fr-CA" smtClean="0"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0398220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7D9C6-F75A-4B2E-AB97-EBA5033907A0}" type="datetimeFigureOut">
              <a:rPr lang="fr-CA" smtClean="0"/>
              <a:t>2025-05-22</a:t>
            </a:fld>
            <a:endParaRPr lang="fr-C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24459-486B-45B8-A339-2770A5E51537}" type="slidenum">
              <a:rPr lang="fr-CA" smtClean="0"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3137700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7D9C6-F75A-4B2E-AB97-EBA5033907A0}" type="datetimeFigureOut">
              <a:rPr lang="fr-CA" smtClean="0"/>
              <a:t>2025-05-22</a:t>
            </a:fld>
            <a:endParaRPr lang="fr-C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24459-486B-45B8-A339-2770A5E51537}" type="slidenum">
              <a:rPr lang="fr-CA" smtClean="0"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1235380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7D9C6-F75A-4B2E-AB97-EBA5033907A0}" type="datetimeFigureOut">
              <a:rPr lang="fr-CA" smtClean="0"/>
              <a:t>2025-05-22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24459-486B-45B8-A339-2770A5E51537}" type="slidenum">
              <a:rPr lang="fr-CA" smtClean="0"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4958379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7D9C6-F75A-4B2E-AB97-EBA5033907A0}" type="datetimeFigureOut">
              <a:rPr lang="fr-CA" smtClean="0"/>
              <a:t>2025-05-22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24459-486B-45B8-A339-2770A5E51537}" type="slidenum">
              <a:rPr lang="fr-CA" smtClean="0"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249308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  <a:endParaRPr lang="fr-CA" altLang="fr-FR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  <a:endParaRPr lang="fr-CA" alt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0057F26-EC66-4D27-AA80-C59F003B18CA}" type="datetimeFigureOut">
              <a:rPr lang="fr-CA"/>
              <a:pPr>
                <a:defRPr/>
              </a:pPr>
              <a:t>2025-05-22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380BBBB-2FDD-4937-BC12-F3E6A7E5D033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27D9C6-F75A-4B2E-AB97-EBA5033907A0}" type="datetimeFigureOut">
              <a:rPr lang="fr-CA" smtClean="0"/>
              <a:t>2025-05-22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424459-486B-45B8-A339-2770A5E51537}" type="slidenum">
              <a:rPr lang="fr-CA" smtClean="0"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845104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CFEFB2A-BEA5-4396-802B-2A8797344331}"/>
              </a:ext>
            </a:extLst>
          </p:cNvPr>
          <p:cNvSpPr txBox="1"/>
          <p:nvPr/>
        </p:nvSpPr>
        <p:spPr>
          <a:xfrm>
            <a:off x="1691680" y="1166843"/>
            <a:ext cx="67687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 b="1" dirty="0"/>
              <a:t>CRCHUS – CAPSULE QUALITÉ N° 1</a:t>
            </a:r>
          </a:p>
          <a:p>
            <a:pPr algn="ctr"/>
            <a:endParaRPr lang="fr-CA" sz="3200" b="1" dirty="0"/>
          </a:p>
          <a:p>
            <a:pPr algn="ctr"/>
            <a:r>
              <a:rPr lang="fr-CA" sz="3200" b="1" dirty="0"/>
              <a:t>DÉLÉGATION DES TÂCHES</a:t>
            </a:r>
          </a:p>
          <a:p>
            <a:endParaRPr lang="fr-CA" sz="3200" dirty="0"/>
          </a:p>
          <a:p>
            <a:pPr algn="ctr"/>
            <a:r>
              <a:rPr lang="fr-CA" sz="3200" dirty="0"/>
              <a:t>Dans cette première capsule, </a:t>
            </a:r>
            <a:br>
              <a:rPr lang="fr-CA" sz="3200" dirty="0"/>
            </a:br>
            <a:r>
              <a:rPr lang="fr-CA" sz="3200" dirty="0"/>
              <a:t>nous nous pencherons sur </a:t>
            </a:r>
            <a:br>
              <a:rPr lang="fr-CA" sz="3200" dirty="0"/>
            </a:br>
            <a:r>
              <a:rPr lang="fr-CA" sz="3200" dirty="0"/>
              <a:t>cette composante essentielle </a:t>
            </a:r>
            <a:br>
              <a:rPr lang="fr-CA" sz="3200" dirty="0"/>
            </a:br>
            <a:r>
              <a:rPr lang="fr-CA" sz="3200" dirty="0"/>
              <a:t>d’un projet de recherche </a:t>
            </a:r>
            <a:br>
              <a:rPr lang="fr-CA" sz="3200" dirty="0"/>
            </a:br>
            <a:r>
              <a:rPr lang="fr-CA" sz="3200" dirty="0"/>
              <a:t>mené selon les bonnes pratiques.</a:t>
            </a:r>
          </a:p>
        </p:txBody>
      </p:sp>
    </p:spTree>
    <p:extLst>
      <p:ext uri="{BB962C8B-B14F-4D97-AF65-F5344CB8AC3E}">
        <p14:creationId xmlns:p14="http://schemas.microsoft.com/office/powerpoint/2010/main" val="702505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619672" y="828288"/>
            <a:ext cx="6768752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400" b="1" dirty="0"/>
              <a:t>L’instruction de travail </a:t>
            </a:r>
            <a:r>
              <a:rPr lang="fr-CA" sz="2400" b="1" dirty="0">
                <a:highlight>
                  <a:srgbClr val="FFFF00"/>
                </a:highlight>
              </a:rPr>
              <a:t>CRCHUS-INV-01-IT-01</a:t>
            </a:r>
            <a:r>
              <a:rPr lang="fr-CA" sz="2400" b="1" dirty="0"/>
              <a:t> traite de la délégation des tâches</a:t>
            </a:r>
          </a:p>
          <a:p>
            <a:endParaRPr lang="fr-CA" sz="2400" dirty="0"/>
          </a:p>
          <a:p>
            <a:r>
              <a:rPr lang="fr-CA" sz="2400" dirty="0"/>
              <a:t>Lors de la préparation de l’étude, le chercheur ou la chercheuse responsable doit planifier la composition de son équipe de recherche en fonction des tâches à accomplir. </a:t>
            </a:r>
          </a:p>
          <a:p>
            <a:pPr>
              <a:spcBef>
                <a:spcPts val="1200"/>
              </a:spcBef>
            </a:pPr>
            <a:r>
              <a:rPr lang="fr-CA" sz="2400" dirty="0"/>
              <a:t>Ces tâches doivent être déléguées au personnel approprié, et cette délégation doit être documentée dans le registre de délégation des tâches. </a:t>
            </a:r>
          </a:p>
          <a:p>
            <a:pPr>
              <a:spcBef>
                <a:spcPts val="1200"/>
              </a:spcBef>
            </a:pPr>
            <a:r>
              <a:rPr lang="fr-CA" sz="2400" dirty="0"/>
              <a:t>Chaque personne devant effectuer des tâches dans le cadre du projet incluant les </a:t>
            </a:r>
            <a:r>
              <a:rPr lang="fr-CA" sz="2400" dirty="0" err="1"/>
              <a:t>co</a:t>
            </a:r>
            <a:r>
              <a:rPr lang="fr-CA" sz="2400" dirty="0"/>
              <a:t>-chercheuses et les </a:t>
            </a:r>
            <a:r>
              <a:rPr lang="fr-CA" sz="2400" dirty="0" err="1"/>
              <a:t>co</a:t>
            </a:r>
            <a:r>
              <a:rPr lang="fr-CA" sz="2400" dirty="0"/>
              <a:t>-chercheurs, doit figurer dans ce registre.</a:t>
            </a:r>
          </a:p>
        </p:txBody>
      </p:sp>
    </p:spTree>
    <p:extLst>
      <p:ext uri="{BB962C8B-B14F-4D97-AF65-F5344CB8AC3E}">
        <p14:creationId xmlns:p14="http://schemas.microsoft.com/office/powerpoint/2010/main" val="2285501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2"/>
          <p:cNvSpPr txBox="1">
            <a:spLocks/>
          </p:cNvSpPr>
          <p:nvPr>
            <p:custDataLst>
              <p:tags r:id="rId1"/>
            </p:custDataLst>
          </p:nvPr>
        </p:nvSpPr>
        <p:spPr bwMode="auto">
          <a:xfrm>
            <a:off x="1547664" y="548680"/>
            <a:ext cx="7128792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CA" sz="2400" dirty="0"/>
              <a:t>Pour répondre aux exigences de documentation de la délégation des tâches, le registre doit contenir :</a:t>
            </a:r>
          </a:p>
          <a:p>
            <a:pPr marL="722313" lvl="0"/>
            <a:r>
              <a:rPr lang="fr-CA" sz="2400" dirty="0"/>
              <a:t>Le nom de chaque membre de l’équipe, </a:t>
            </a:r>
            <a:br>
              <a:rPr lang="fr-CA" sz="2400" dirty="0"/>
            </a:br>
            <a:r>
              <a:rPr lang="fr-CA" sz="2400" dirty="0"/>
              <a:t>en lettres moulées;</a:t>
            </a:r>
          </a:p>
          <a:p>
            <a:pPr marL="722313" lvl="0"/>
            <a:r>
              <a:rPr lang="fr-CA" sz="2400" dirty="0"/>
              <a:t>Un exemple de la signature complète et des initiales du membre de l’équipe;</a:t>
            </a:r>
          </a:p>
          <a:p>
            <a:pPr marL="722313" lvl="0"/>
            <a:r>
              <a:rPr lang="fr-CA" sz="2400" dirty="0"/>
              <a:t>La spécification précise de chaque tâche ou fonction déléguée à ce membre de l’équipe;</a:t>
            </a:r>
          </a:p>
          <a:p>
            <a:pPr marL="722313" lvl="0"/>
            <a:r>
              <a:rPr lang="fr-CA" sz="2400" dirty="0"/>
              <a:t>La date de début et de fin de cette délégation;</a:t>
            </a:r>
          </a:p>
          <a:p>
            <a:pPr marL="722313" lvl="0"/>
            <a:r>
              <a:rPr lang="fr-CA" sz="2400" dirty="0"/>
              <a:t>La signature datée du chercheur ou de la chercheuse responsable attestant de cette délégation.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1599E45-7BFD-4D1D-8BB2-EE8FA7B15977}"/>
              </a:ext>
            </a:extLst>
          </p:cNvPr>
          <p:cNvSpPr/>
          <p:nvPr/>
        </p:nvSpPr>
        <p:spPr>
          <a:xfrm>
            <a:off x="1979712" y="5589240"/>
            <a:ext cx="59766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fr-CA" sz="2400" b="1" dirty="0">
                <a:highlight>
                  <a:srgbClr val="FFFF00"/>
                </a:highlight>
              </a:rPr>
              <a:t>CRCHUS-INV-01-REG-01</a:t>
            </a:r>
            <a:r>
              <a:rPr lang="fr-CA" sz="2400" b="1" dirty="0"/>
              <a:t> </a:t>
            </a:r>
            <a:br>
              <a:rPr lang="fr-CA" sz="2400" b="1" dirty="0"/>
            </a:br>
            <a:r>
              <a:rPr lang="fr-CA" sz="2400" b="1" dirty="0"/>
              <a:t>présente un exemple d’un tel registre.</a:t>
            </a:r>
          </a:p>
        </p:txBody>
      </p:sp>
    </p:spTree>
    <p:extLst>
      <p:ext uri="{BB962C8B-B14F-4D97-AF65-F5344CB8AC3E}">
        <p14:creationId xmlns:p14="http://schemas.microsoft.com/office/powerpoint/2010/main" val="1787798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E9F5F29A-3181-4A43-B123-87F9C1821AFB}"/>
              </a:ext>
            </a:extLst>
          </p:cNvPr>
          <p:cNvGrpSpPr/>
          <p:nvPr/>
        </p:nvGrpSpPr>
        <p:grpSpPr>
          <a:xfrm>
            <a:off x="1247926" y="188640"/>
            <a:ext cx="7644554" cy="6336704"/>
            <a:chOff x="1031902" y="44624"/>
            <a:chExt cx="8112098" cy="6780435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B0D4175-A785-409C-9D01-CCDA769BB4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1902" y="44624"/>
              <a:ext cx="8112098" cy="1650056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A03D078-4896-421F-9871-D31667ED5E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1902" y="1639900"/>
              <a:ext cx="8112098" cy="1861108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5724745F-D8C2-46E8-8C07-ED836D0ACB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1902" y="3501008"/>
              <a:ext cx="8112098" cy="1140384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56A3152B-B0B3-4054-92B7-BCB897DEE1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1902" y="4641160"/>
              <a:ext cx="8088158" cy="1452136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75A4708D-FCAA-4435-A64F-D1A8ACA41D3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7915" y="6071782"/>
              <a:ext cx="3474793" cy="7532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6166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2"/>
          <p:cNvSpPr txBox="1">
            <a:spLocks/>
          </p:cNvSpPr>
          <p:nvPr>
            <p:custDataLst>
              <p:tags r:id="rId1"/>
            </p:custDataLst>
          </p:nvPr>
        </p:nvSpPr>
        <p:spPr bwMode="auto">
          <a:xfrm>
            <a:off x="1403648" y="728700"/>
            <a:ext cx="7344816" cy="54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CA" sz="2400" dirty="0"/>
              <a:t>La délégation à un membre donné de l’équipe de recherche d’une tâche spécifique doit être documentée par le chercheur ou la chercheuse responsable </a:t>
            </a:r>
            <a:br>
              <a:rPr lang="fr-CA" sz="2400" dirty="0"/>
            </a:br>
            <a:r>
              <a:rPr lang="fr-CA" sz="2400" b="1" dirty="0"/>
              <a:t>AVANT que ce membre de l’équipe de recherche ne commence à effectuer ladite tâche. </a:t>
            </a:r>
            <a:br>
              <a:rPr lang="fr-CA" sz="2400" b="1" dirty="0"/>
            </a:br>
            <a:r>
              <a:rPr lang="fr-CA" sz="2400" dirty="0"/>
              <a:t>Aussi est-il impératif que le formulaire de délégation de tâches et de signature soit complété au début du projet. De même, dans le cas d’une personne qui s’ajoute à l’équipe en cours de projet, ses tâches doivent lui être déléguées, et cette délégation signée, avant que cette personne ne commence à effectuer ses tâches.</a:t>
            </a:r>
          </a:p>
          <a:p>
            <a:pPr marL="0" indent="0" algn="ctr">
              <a:spcBef>
                <a:spcPts val="1200"/>
              </a:spcBef>
              <a:buNone/>
            </a:pPr>
            <a:r>
              <a:rPr lang="fr-CA" sz="2400" dirty="0"/>
              <a:t>Je vous suggère de lire l’instruction de travail </a:t>
            </a:r>
            <a:br>
              <a:rPr lang="fr-CA" sz="2400" dirty="0"/>
            </a:br>
            <a:r>
              <a:rPr lang="fr-CA" sz="2400" b="1" dirty="0">
                <a:highlight>
                  <a:srgbClr val="FFFF00"/>
                </a:highlight>
              </a:rPr>
              <a:t>CRCHUS-INV-01-IT-01</a:t>
            </a:r>
            <a:r>
              <a:rPr lang="fr-CA" sz="2400" dirty="0"/>
              <a:t> pour en savoir plus sur </a:t>
            </a:r>
            <a:br>
              <a:rPr lang="fr-CA" sz="2400" dirty="0"/>
            </a:br>
            <a:r>
              <a:rPr lang="fr-CA" sz="2400" dirty="0"/>
              <a:t>comment documenter la délégation des tâches.</a:t>
            </a:r>
          </a:p>
        </p:txBody>
      </p:sp>
    </p:spTree>
    <p:extLst>
      <p:ext uri="{BB962C8B-B14F-4D97-AF65-F5344CB8AC3E}">
        <p14:creationId xmlns:p14="http://schemas.microsoft.com/office/powerpoint/2010/main" val="410905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A5E940D-F39A-46D9-B5E3-B907B43C20B1}"/>
              </a:ext>
            </a:extLst>
          </p:cNvPr>
          <p:cNvSpPr/>
          <p:nvPr/>
        </p:nvSpPr>
        <p:spPr>
          <a:xfrm>
            <a:off x="1475656" y="1052736"/>
            <a:ext cx="727280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sz="2400" dirty="0"/>
              <a:t>Le chercheur ou la chercheuse responsable doit également s’assurer que chaque membre de son équipe ait les compétences requises et reçoive les formations nécessaires avant de lui déléguer ses tâches.</a:t>
            </a:r>
          </a:p>
          <a:p>
            <a:pPr>
              <a:spcBef>
                <a:spcPts val="1200"/>
              </a:spcBef>
            </a:pPr>
            <a:r>
              <a:rPr lang="fr-CA" sz="2400" b="1" dirty="0"/>
              <a:t>CRCHUS-MON-QUA-02 – FORMATION ET COMPÉTENCES </a:t>
            </a:r>
            <a:r>
              <a:rPr lang="fr-CA" sz="2400" dirty="0"/>
              <a:t>fera l’objet de la prochaine capsule qualité. </a:t>
            </a:r>
          </a:p>
          <a:p>
            <a:pPr>
              <a:spcBef>
                <a:spcPts val="1200"/>
              </a:spcBef>
            </a:pPr>
            <a:r>
              <a:rPr lang="fr-CA" sz="2800" b="1" cap="all" dirty="0"/>
              <a:t>Bon été à toutes et à tous! </a:t>
            </a:r>
          </a:p>
        </p:txBody>
      </p:sp>
    </p:spTree>
    <p:extLst>
      <p:ext uri="{BB962C8B-B14F-4D97-AF65-F5344CB8AC3E}">
        <p14:creationId xmlns:p14="http://schemas.microsoft.com/office/powerpoint/2010/main" val="86171171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14132</TotalTime>
  <Words>391</Words>
  <Application>Microsoft Office PowerPoint</Application>
  <PresentationFormat>Affichage à l'écran (4:3)</PresentationFormat>
  <Paragraphs>22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Thème Office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Centre Hospitalier Universitaire de Sherbrooke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Nathalie Poirier</dc:creator>
  <cp:lastModifiedBy>Steve Girard (CIUSSSE-CHUS)</cp:lastModifiedBy>
  <cp:revision>687</cp:revision>
  <cp:lastPrinted>2021-07-20T15:09:55Z</cp:lastPrinted>
  <dcterms:created xsi:type="dcterms:W3CDTF">2014-10-21T17:40:12Z</dcterms:created>
  <dcterms:modified xsi:type="dcterms:W3CDTF">2025-05-22T19:46:36Z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a7d8d5d-78e2-4a62-9fcd-016eb5e4c57c_Enabled">
    <vt:lpwstr>true</vt:lpwstr>
  </property>
  <property fmtid="{D5CDD505-2E9C-101B-9397-08002B2CF9AE}" pid="3" name="MSIP_Label_6a7d8d5d-78e2-4a62-9fcd-016eb5e4c57c_SetDate">
    <vt:lpwstr>2025-05-22T18:03:52Z</vt:lpwstr>
  </property>
  <property fmtid="{D5CDD505-2E9C-101B-9397-08002B2CF9AE}" pid="4" name="MSIP_Label_6a7d8d5d-78e2-4a62-9fcd-016eb5e4c57c_Method">
    <vt:lpwstr>Standard</vt:lpwstr>
  </property>
  <property fmtid="{D5CDD505-2E9C-101B-9397-08002B2CF9AE}" pid="5" name="MSIP_Label_6a7d8d5d-78e2-4a62-9fcd-016eb5e4c57c_Name">
    <vt:lpwstr>Général</vt:lpwstr>
  </property>
  <property fmtid="{D5CDD505-2E9C-101B-9397-08002B2CF9AE}" pid="6" name="MSIP_Label_6a7d8d5d-78e2-4a62-9fcd-016eb5e4c57c_SiteId">
    <vt:lpwstr>06e1fe28-5f8b-4075-bf6c-ae24be1a7992</vt:lpwstr>
  </property>
  <property fmtid="{D5CDD505-2E9C-101B-9397-08002B2CF9AE}" pid="7" name="MSIP_Label_6a7d8d5d-78e2-4a62-9fcd-016eb5e4c57c_ActionId">
    <vt:lpwstr>42845c71-3295-4218-a782-6cd6fb5b5918</vt:lpwstr>
  </property>
  <property fmtid="{D5CDD505-2E9C-101B-9397-08002B2CF9AE}" pid="8" name="MSIP_Label_6a7d8d5d-78e2-4a62-9fcd-016eb5e4c57c_ContentBits">
    <vt:lpwstr>0</vt:lpwstr>
  </property>
</Properties>
</file>